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italic.fntdata"/><Relationship Id="rId6" Type="http://schemas.openxmlformats.org/officeDocument/2006/relationships/slide" Target="slides/slide1.xml"/><Relationship Id="rId18"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jp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919934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9199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f14e240d61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f14e240d6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f54817be5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f54817be5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919934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91993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919934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91993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919934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91993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c6f919934_0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c6f91993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c6f919934_0_5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c6f91993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f14e240d6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f14e240d6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f14e240d6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f14e240d6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f14e240d61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f14e240d6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 Id="rId4" Type="http://schemas.openxmlformats.org/officeDocument/2006/relationships/image" Target="../media/image3.png"/><Relationship Id="rId5" Type="http://schemas.openxmlformats.org/officeDocument/2006/relationships/image" Target="../media/image8.png"/><Relationship Id="rId6"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HAB: High Altitude </a:t>
            </a:r>
            <a:r>
              <a:rPr lang="en"/>
              <a:t>Balloon</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 ESCAPE VELOCITY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2"/>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GEOGRAPHICAL </a:t>
            </a:r>
            <a:r>
              <a:rPr lang="en"/>
              <a:t>MAPPING</a:t>
            </a:r>
            <a:r>
              <a:rPr lang="en"/>
              <a:t> : WEATHER , CLIMATE DETECTION(AI BASED)</a:t>
            </a:r>
            <a:endParaRPr/>
          </a:p>
        </p:txBody>
      </p:sp>
      <p:pic>
        <p:nvPicPr>
          <p:cNvPr id="160" name="Google Shape;160;p22"/>
          <p:cNvPicPr preferRelativeResize="0"/>
          <p:nvPr/>
        </p:nvPicPr>
        <p:blipFill rotWithShape="1">
          <a:blip r:embed="rId3">
            <a:alphaModFix/>
          </a:blip>
          <a:srcRect b="0" l="18519" r="14550" t="15554"/>
          <a:stretch/>
        </p:blipFill>
        <p:spPr>
          <a:xfrm>
            <a:off x="275175" y="721200"/>
            <a:ext cx="8255100" cy="4422300"/>
          </a:xfrm>
          <a:prstGeom prst="rect">
            <a:avLst/>
          </a:prstGeom>
          <a:noFill/>
          <a:ln>
            <a:noFill/>
          </a:ln>
        </p:spPr>
      </p:pic>
      <p:sp>
        <p:nvSpPr>
          <p:cNvPr id="161" name="Google Shape;161;p22"/>
          <p:cNvSpPr txBox="1"/>
          <p:nvPr/>
        </p:nvSpPr>
        <p:spPr>
          <a:xfrm>
            <a:off x="883800" y="1124750"/>
            <a:ext cx="657300" cy="88500"/>
          </a:xfrm>
          <a:prstGeom prst="rect">
            <a:avLst/>
          </a:prstGeom>
          <a:solidFill>
            <a:schemeClr val="dk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62" name="Google Shape;162;p22"/>
          <p:cNvSpPr txBox="1"/>
          <p:nvPr/>
        </p:nvSpPr>
        <p:spPr>
          <a:xfrm>
            <a:off x="948200" y="984975"/>
            <a:ext cx="8214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100">
                <a:solidFill>
                  <a:srgbClr val="FFFFFF"/>
                </a:solidFill>
                <a:latin typeface="Roboto"/>
                <a:ea typeface="Roboto"/>
                <a:cs typeface="Roboto"/>
                <a:sym typeface="Roboto"/>
              </a:rPr>
              <a:t>weather</a:t>
            </a:r>
            <a:endParaRPr i="1" sz="1100">
              <a:solidFill>
                <a:srgbClr val="FFFFFF"/>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3"/>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OUTLOOK</a:t>
            </a:r>
            <a:endParaRPr/>
          </a:p>
        </p:txBody>
      </p:sp>
      <p:cxnSp>
        <p:nvCxnSpPr>
          <p:cNvPr id="168" name="Google Shape;168;p23"/>
          <p:cNvCxnSpPr>
            <a:stCxn id="169" idx="1"/>
          </p:cNvCxnSpPr>
          <p:nvPr/>
        </p:nvCxnSpPr>
        <p:spPr>
          <a:xfrm>
            <a:off x="3712300" y="1415400"/>
            <a:ext cx="15900" cy="3007800"/>
          </a:xfrm>
          <a:prstGeom prst="straightConnector1">
            <a:avLst/>
          </a:prstGeom>
          <a:noFill/>
          <a:ln cap="flat" cmpd="sng" w="19050">
            <a:solidFill>
              <a:schemeClr val="dk2"/>
            </a:solidFill>
            <a:prstDash val="solid"/>
            <a:round/>
            <a:headEnd len="med" w="med" type="none"/>
            <a:tailEnd len="med" w="med" type="none"/>
          </a:ln>
        </p:spPr>
      </p:cxnSp>
      <p:sp>
        <p:nvSpPr>
          <p:cNvPr id="170" name="Google Shape;170;p23"/>
          <p:cNvSpPr/>
          <p:nvPr/>
        </p:nvSpPr>
        <p:spPr>
          <a:xfrm>
            <a:off x="3311050" y="1870375"/>
            <a:ext cx="834000" cy="518100"/>
          </a:xfrm>
          <a:prstGeom prst="roundRect">
            <a:avLst>
              <a:gd fmla="val 16667" name="adj"/>
            </a:avLst>
          </a:prstGeom>
          <a:solidFill>
            <a:srgbClr val="CC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3"/>
          <p:cNvSpPr/>
          <p:nvPr/>
        </p:nvSpPr>
        <p:spPr>
          <a:xfrm>
            <a:off x="2893625" y="2632375"/>
            <a:ext cx="1680600" cy="1398900"/>
          </a:xfrm>
          <a:prstGeom prst="roundRect">
            <a:avLst>
              <a:gd fmla="val 16667" name="adj"/>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p:nvPr/>
        </p:nvSpPr>
        <p:spPr>
          <a:xfrm rot="8100000">
            <a:off x="3128793" y="-25448"/>
            <a:ext cx="1145513" cy="1213395"/>
          </a:xfrm>
          <a:prstGeom prst="teardrop">
            <a:avLst>
              <a:gd fmla="val 100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 name="Google Shape;173;p23"/>
          <p:cNvCxnSpPr>
            <a:stCxn id="170" idx="3"/>
          </p:cNvCxnSpPr>
          <p:nvPr/>
        </p:nvCxnSpPr>
        <p:spPr>
          <a:xfrm>
            <a:off x="4145050" y="2129425"/>
            <a:ext cx="2211600" cy="18900"/>
          </a:xfrm>
          <a:prstGeom prst="straightConnector1">
            <a:avLst/>
          </a:prstGeom>
          <a:noFill/>
          <a:ln cap="flat" cmpd="sng" w="9525">
            <a:solidFill>
              <a:schemeClr val="dk2"/>
            </a:solidFill>
            <a:prstDash val="solid"/>
            <a:round/>
            <a:headEnd len="med" w="med" type="none"/>
            <a:tailEnd len="med" w="med" type="triangle"/>
          </a:ln>
        </p:spPr>
      </p:cxnSp>
      <p:cxnSp>
        <p:nvCxnSpPr>
          <p:cNvPr id="174" name="Google Shape;174;p23"/>
          <p:cNvCxnSpPr>
            <a:stCxn id="171" idx="3"/>
          </p:cNvCxnSpPr>
          <p:nvPr/>
        </p:nvCxnSpPr>
        <p:spPr>
          <a:xfrm>
            <a:off x="4574225" y="3331825"/>
            <a:ext cx="1807800" cy="42300"/>
          </a:xfrm>
          <a:prstGeom prst="straightConnector1">
            <a:avLst/>
          </a:prstGeom>
          <a:noFill/>
          <a:ln cap="flat" cmpd="sng" w="9525">
            <a:solidFill>
              <a:schemeClr val="dk2"/>
            </a:solidFill>
            <a:prstDash val="solid"/>
            <a:round/>
            <a:headEnd len="med" w="med" type="none"/>
            <a:tailEnd len="med" w="med" type="triangle"/>
          </a:ln>
        </p:spPr>
      </p:cxnSp>
      <p:cxnSp>
        <p:nvCxnSpPr>
          <p:cNvPr id="175" name="Google Shape;175;p23"/>
          <p:cNvCxnSpPr>
            <a:stCxn id="172" idx="5"/>
          </p:cNvCxnSpPr>
          <p:nvPr/>
        </p:nvCxnSpPr>
        <p:spPr>
          <a:xfrm flipH="1" rot="10800000">
            <a:off x="4291277" y="581420"/>
            <a:ext cx="2065500" cy="16800"/>
          </a:xfrm>
          <a:prstGeom prst="straightConnector1">
            <a:avLst/>
          </a:prstGeom>
          <a:noFill/>
          <a:ln cap="flat" cmpd="sng" w="9525">
            <a:solidFill>
              <a:schemeClr val="dk2"/>
            </a:solidFill>
            <a:prstDash val="solid"/>
            <a:round/>
            <a:headEnd len="med" w="med" type="none"/>
            <a:tailEnd len="med" w="med" type="triangle"/>
          </a:ln>
        </p:spPr>
      </p:cxnSp>
      <p:sp>
        <p:nvSpPr>
          <p:cNvPr id="176" name="Google Shape;176;p23"/>
          <p:cNvSpPr txBox="1"/>
          <p:nvPr/>
        </p:nvSpPr>
        <p:spPr>
          <a:xfrm>
            <a:off x="6397400" y="438900"/>
            <a:ext cx="221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HELIUM </a:t>
            </a:r>
            <a:r>
              <a:rPr lang="en">
                <a:latin typeface="Roboto"/>
                <a:ea typeface="Roboto"/>
                <a:cs typeface="Roboto"/>
                <a:sym typeface="Roboto"/>
              </a:rPr>
              <a:t>BALLOON</a:t>
            </a:r>
            <a:endParaRPr>
              <a:latin typeface="Roboto"/>
              <a:ea typeface="Roboto"/>
              <a:cs typeface="Roboto"/>
              <a:sym typeface="Roboto"/>
            </a:endParaRPr>
          </a:p>
        </p:txBody>
      </p:sp>
      <p:sp>
        <p:nvSpPr>
          <p:cNvPr id="177" name="Google Shape;177;p23"/>
          <p:cNvSpPr txBox="1"/>
          <p:nvPr/>
        </p:nvSpPr>
        <p:spPr>
          <a:xfrm>
            <a:off x="6470450" y="1958450"/>
            <a:ext cx="206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DRONE</a:t>
            </a:r>
            <a:endParaRPr>
              <a:latin typeface="Roboto"/>
              <a:ea typeface="Roboto"/>
              <a:cs typeface="Roboto"/>
              <a:sym typeface="Roboto"/>
            </a:endParaRPr>
          </a:p>
        </p:txBody>
      </p:sp>
      <p:sp>
        <p:nvSpPr>
          <p:cNvPr id="178" name="Google Shape;178;p23"/>
          <p:cNvSpPr txBox="1"/>
          <p:nvPr/>
        </p:nvSpPr>
        <p:spPr>
          <a:xfrm>
            <a:off x="6445175" y="3007750"/>
            <a:ext cx="24897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PAYLOADS:</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CAMERA</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GPS</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SENSORS</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p:txBody>
      </p:sp>
      <p:cxnSp>
        <p:nvCxnSpPr>
          <p:cNvPr id="179" name="Google Shape;179;p23"/>
          <p:cNvCxnSpPr/>
          <p:nvPr/>
        </p:nvCxnSpPr>
        <p:spPr>
          <a:xfrm flipH="1" rot="10800000">
            <a:off x="3715450" y="1567200"/>
            <a:ext cx="2628600" cy="50400"/>
          </a:xfrm>
          <a:prstGeom prst="straightConnector1">
            <a:avLst/>
          </a:prstGeom>
          <a:noFill/>
          <a:ln cap="flat" cmpd="sng" w="9525">
            <a:solidFill>
              <a:schemeClr val="dk2"/>
            </a:solidFill>
            <a:prstDash val="solid"/>
            <a:round/>
            <a:headEnd len="med" w="med" type="none"/>
            <a:tailEnd len="med" w="med" type="triangle"/>
          </a:ln>
        </p:spPr>
      </p:cxnSp>
      <p:sp>
        <p:nvSpPr>
          <p:cNvPr id="180" name="Google Shape;180;p23"/>
          <p:cNvSpPr txBox="1"/>
          <p:nvPr/>
        </p:nvSpPr>
        <p:spPr>
          <a:xfrm>
            <a:off x="6669200" y="1339225"/>
            <a:ext cx="166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PARACODE</a:t>
            </a:r>
            <a:endParaRPr>
              <a:latin typeface="Roboto"/>
              <a:ea typeface="Roboto"/>
              <a:cs typeface="Roboto"/>
              <a:sym typeface="Roboto"/>
            </a:endParaRPr>
          </a:p>
        </p:txBody>
      </p:sp>
      <p:sp>
        <p:nvSpPr>
          <p:cNvPr id="181" name="Google Shape;181;p23"/>
          <p:cNvSpPr/>
          <p:nvPr/>
        </p:nvSpPr>
        <p:spPr>
          <a:xfrm>
            <a:off x="3614350" y="567575"/>
            <a:ext cx="227475" cy="543050"/>
          </a:xfrm>
          <a:prstGeom prst="flowChartManualOperation">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2" name="Google Shape;182;p23"/>
          <p:cNvCxnSpPr>
            <a:stCxn id="181" idx="2"/>
            <a:endCxn id="172" idx="7"/>
          </p:cNvCxnSpPr>
          <p:nvPr/>
        </p:nvCxnSpPr>
        <p:spPr>
          <a:xfrm flipH="1">
            <a:off x="3725688" y="1110625"/>
            <a:ext cx="2400" cy="304500"/>
          </a:xfrm>
          <a:prstGeom prst="straightConnector1">
            <a:avLst/>
          </a:prstGeom>
          <a:noFill/>
          <a:ln cap="flat" cmpd="sng" w="9525">
            <a:solidFill>
              <a:schemeClr val="dk2"/>
            </a:solidFill>
            <a:prstDash val="solid"/>
            <a:round/>
            <a:headEnd len="med" w="med" type="none"/>
            <a:tailEnd len="med" w="med" type="none"/>
          </a:ln>
        </p:spPr>
      </p:cxnSp>
      <p:cxnSp>
        <p:nvCxnSpPr>
          <p:cNvPr id="183" name="Google Shape;183;p23"/>
          <p:cNvCxnSpPr>
            <a:stCxn id="181" idx="3"/>
          </p:cNvCxnSpPr>
          <p:nvPr/>
        </p:nvCxnSpPr>
        <p:spPr>
          <a:xfrm>
            <a:off x="3819078" y="839100"/>
            <a:ext cx="2537700" cy="247800"/>
          </a:xfrm>
          <a:prstGeom prst="straightConnector1">
            <a:avLst/>
          </a:prstGeom>
          <a:noFill/>
          <a:ln cap="flat" cmpd="sng" w="9525">
            <a:solidFill>
              <a:schemeClr val="dk2"/>
            </a:solidFill>
            <a:prstDash val="solid"/>
            <a:round/>
            <a:headEnd len="med" w="med" type="none"/>
            <a:tailEnd len="med" w="med" type="triangle"/>
          </a:ln>
        </p:spPr>
      </p:cxnSp>
      <p:sp>
        <p:nvSpPr>
          <p:cNvPr id="184" name="Google Shape;184;p23"/>
          <p:cNvSpPr txBox="1"/>
          <p:nvPr/>
        </p:nvSpPr>
        <p:spPr>
          <a:xfrm>
            <a:off x="6533625" y="889063"/>
            <a:ext cx="127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PARACHUTE</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SUMMARY</a:t>
            </a:r>
            <a:endParaRPr/>
          </a:p>
        </p:txBody>
      </p:sp>
      <p:sp>
        <p:nvSpPr>
          <p:cNvPr id="74" name="Google Shape;74;p14"/>
          <p:cNvSpPr txBox="1"/>
          <p:nvPr>
            <p:ph idx="1" type="body"/>
          </p:nvPr>
        </p:nvSpPr>
        <p:spPr>
          <a:xfrm>
            <a:off x="235425" y="1726950"/>
            <a:ext cx="8222100" cy="3321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250">
                <a:solidFill>
                  <a:srgbClr val="000000"/>
                </a:solidFill>
                <a:latin typeface="Arial"/>
                <a:ea typeface="Arial"/>
                <a:cs typeface="Arial"/>
                <a:sym typeface="Arial"/>
              </a:rPr>
              <a:t>HIGH ALTITUDE </a:t>
            </a:r>
            <a:r>
              <a:rPr b="1" lang="en" sz="1250">
                <a:solidFill>
                  <a:srgbClr val="000000"/>
                </a:solidFill>
                <a:latin typeface="Arial"/>
                <a:ea typeface="Arial"/>
                <a:cs typeface="Arial"/>
                <a:sym typeface="Arial"/>
              </a:rPr>
              <a:t>BALLOONS</a:t>
            </a:r>
            <a:r>
              <a:rPr b="1" lang="en" sz="1250">
                <a:solidFill>
                  <a:srgbClr val="000000"/>
                </a:solidFill>
                <a:latin typeface="Arial"/>
                <a:ea typeface="Arial"/>
                <a:cs typeface="Arial"/>
                <a:sym typeface="Arial"/>
              </a:rPr>
              <a:t>:</a:t>
            </a:r>
            <a:endParaRPr b="1" sz="1250">
              <a:solidFill>
                <a:srgbClr val="000000"/>
              </a:solidFill>
              <a:latin typeface="Arial"/>
              <a:ea typeface="Arial"/>
              <a:cs typeface="Arial"/>
              <a:sym typeface="Arial"/>
            </a:endParaRPr>
          </a:p>
          <a:p>
            <a:pPr indent="0" lvl="0" marL="0" rtl="0" algn="l">
              <a:spcBef>
                <a:spcPts val="1200"/>
              </a:spcBef>
              <a:spcAft>
                <a:spcPts val="0"/>
              </a:spcAft>
              <a:buNone/>
            </a:pPr>
            <a:r>
              <a:rPr lang="en" sz="1250">
                <a:solidFill>
                  <a:srgbClr val="000000"/>
                </a:solidFill>
                <a:latin typeface="Arial"/>
                <a:ea typeface="Arial"/>
                <a:cs typeface="Arial"/>
                <a:sym typeface="Arial"/>
              </a:rPr>
              <a:t>        	These fond of balloons can fly in Higher altitude than all other common balloon. Rather than the common helium balloons these are used </a:t>
            </a:r>
            <a:r>
              <a:rPr lang="en" sz="1250">
                <a:solidFill>
                  <a:srgbClr val="111111"/>
                </a:solidFill>
                <a:highlight>
                  <a:srgbClr val="FFFFFF"/>
                </a:highlight>
              </a:rPr>
              <a:t>in </a:t>
            </a:r>
            <a:r>
              <a:rPr b="1" lang="en" sz="1250">
                <a:solidFill>
                  <a:srgbClr val="111111"/>
                </a:solidFill>
                <a:highlight>
                  <a:srgbClr val="FFFFFF"/>
                </a:highlight>
              </a:rPr>
              <a:t>telecommunications and space tourism</a:t>
            </a:r>
            <a:r>
              <a:rPr lang="en" sz="1250">
                <a:solidFill>
                  <a:srgbClr val="111111"/>
                </a:solidFill>
                <a:highlight>
                  <a:srgbClr val="FFFFFF"/>
                </a:highlight>
              </a:rPr>
              <a:t>. Private companies such as </a:t>
            </a:r>
            <a:r>
              <a:rPr b="1" i="1" lang="en" sz="1250">
                <a:solidFill>
                  <a:srgbClr val="111111"/>
                </a:solidFill>
                <a:highlight>
                  <a:srgbClr val="FFFFFF"/>
                </a:highlight>
              </a:rPr>
              <a:t>zero2infinity</a:t>
            </a:r>
            <a:r>
              <a:rPr lang="en" sz="1250">
                <a:solidFill>
                  <a:srgbClr val="111111"/>
                </a:solidFill>
                <a:highlight>
                  <a:srgbClr val="FFFFFF"/>
                </a:highlight>
              </a:rPr>
              <a:t> and </a:t>
            </a:r>
            <a:r>
              <a:rPr b="1" i="1" lang="en" sz="1250">
                <a:solidFill>
                  <a:srgbClr val="111111"/>
                </a:solidFill>
                <a:highlight>
                  <a:srgbClr val="FFFFFF"/>
                </a:highlight>
              </a:rPr>
              <a:t>World View Enterprises</a:t>
            </a:r>
            <a:r>
              <a:rPr lang="en" sz="1250">
                <a:solidFill>
                  <a:srgbClr val="111111"/>
                </a:solidFill>
                <a:highlight>
                  <a:srgbClr val="FFFFFF"/>
                </a:highlight>
              </a:rPr>
              <a:t> are developing both crewed and uncrewed high-altitude balloons for scientific research, commercial purposes, and space tourism.</a:t>
            </a:r>
            <a:endParaRPr sz="1250">
              <a:solidFill>
                <a:srgbClr val="111111"/>
              </a:solidFill>
              <a:highlight>
                <a:srgbClr val="FFFFFF"/>
              </a:highlight>
            </a:endParaRPr>
          </a:p>
          <a:p>
            <a:pPr indent="0" lvl="0" marL="0" rtl="0" algn="l">
              <a:spcBef>
                <a:spcPts val="1200"/>
              </a:spcBef>
              <a:spcAft>
                <a:spcPts val="0"/>
              </a:spcAft>
              <a:buNone/>
            </a:pPr>
            <a:r>
              <a:rPr b="1" lang="en" sz="1250">
                <a:solidFill>
                  <a:srgbClr val="111111"/>
                </a:solidFill>
                <a:highlight>
                  <a:srgbClr val="FFFFFF"/>
                </a:highlight>
              </a:rPr>
              <a:t>BENEFITS OF HAB:</a:t>
            </a:r>
            <a:endParaRPr b="1" sz="1250">
              <a:solidFill>
                <a:srgbClr val="111111"/>
              </a:solidFill>
              <a:highlight>
                <a:srgbClr val="FFFFFF"/>
              </a:highlight>
            </a:endParaRPr>
          </a:p>
          <a:p>
            <a:pPr indent="-228600" lvl="0" marL="914400" rtl="0" algn="l">
              <a:spcBef>
                <a:spcPts val="1200"/>
              </a:spcBef>
              <a:spcAft>
                <a:spcPts val="0"/>
              </a:spcAft>
              <a:buNone/>
            </a:pPr>
            <a:r>
              <a:rPr lang="en" sz="700">
                <a:solidFill>
                  <a:srgbClr val="000000"/>
                </a:solidFill>
                <a:latin typeface="Times New Roman"/>
                <a:ea typeface="Times New Roman"/>
                <a:cs typeface="Times New Roman"/>
                <a:sym typeface="Times New Roman"/>
              </a:rPr>
              <a:t>	&gt;</a:t>
            </a:r>
            <a:r>
              <a:rPr lang="en" sz="1250">
                <a:solidFill>
                  <a:srgbClr val="000000"/>
                </a:solidFill>
                <a:highlight>
                  <a:srgbClr val="FFFFFF"/>
                </a:highlight>
                <a:latin typeface="Arial"/>
                <a:ea typeface="Arial"/>
                <a:cs typeface="Arial"/>
                <a:sym typeface="Arial"/>
              </a:rPr>
              <a:t>can be launched from locations worldwide to support scientific needs.</a:t>
            </a:r>
            <a:endParaRPr sz="1250">
              <a:solidFill>
                <a:srgbClr val="000000"/>
              </a:solidFill>
              <a:highlight>
                <a:srgbClr val="FFFFFF"/>
              </a:highlight>
              <a:latin typeface="Arial"/>
              <a:ea typeface="Arial"/>
              <a:cs typeface="Arial"/>
              <a:sym typeface="Arial"/>
            </a:endParaRPr>
          </a:p>
          <a:p>
            <a:pPr indent="-228600" lvl="0" marL="914400" rtl="0" algn="l">
              <a:spcBef>
                <a:spcPts val="1200"/>
              </a:spcBef>
              <a:spcAft>
                <a:spcPts val="0"/>
              </a:spcAft>
              <a:buNone/>
            </a:pPr>
            <a:r>
              <a:rPr lang="en" sz="700">
                <a:solidFill>
                  <a:srgbClr val="000000"/>
                </a:solidFill>
                <a:latin typeface="Times New Roman"/>
                <a:ea typeface="Times New Roman"/>
                <a:cs typeface="Times New Roman"/>
                <a:sym typeface="Times New Roman"/>
              </a:rPr>
              <a:t>	&gt;</a:t>
            </a:r>
            <a:r>
              <a:rPr lang="en" sz="1250">
                <a:solidFill>
                  <a:srgbClr val="000000"/>
                </a:solidFill>
                <a:highlight>
                  <a:srgbClr val="FFFFFF"/>
                </a:highlight>
                <a:latin typeface="Arial"/>
                <a:ea typeface="Arial"/>
                <a:cs typeface="Arial"/>
                <a:sym typeface="Arial"/>
              </a:rPr>
              <a:t>can be readied for flight in as little as six months.</a:t>
            </a:r>
            <a:endParaRPr sz="1250">
              <a:solidFill>
                <a:srgbClr val="000000"/>
              </a:solidFill>
              <a:highlight>
                <a:srgbClr val="FFFFFF"/>
              </a:highlight>
              <a:latin typeface="Arial"/>
              <a:ea typeface="Arial"/>
              <a:cs typeface="Arial"/>
              <a:sym typeface="Arial"/>
            </a:endParaRPr>
          </a:p>
          <a:p>
            <a:pPr indent="-228600" lvl="0" marL="914400" rtl="0" algn="l">
              <a:spcBef>
                <a:spcPts val="1200"/>
              </a:spcBef>
              <a:spcAft>
                <a:spcPts val="0"/>
              </a:spcAft>
              <a:buNone/>
            </a:pPr>
            <a:r>
              <a:rPr lang="en" sz="700">
                <a:solidFill>
                  <a:srgbClr val="000000"/>
                </a:solidFill>
                <a:latin typeface="Times New Roman"/>
                <a:ea typeface="Times New Roman"/>
                <a:cs typeface="Times New Roman"/>
                <a:sym typeface="Times New Roman"/>
              </a:rPr>
              <a:t>	&gt;</a:t>
            </a:r>
            <a:r>
              <a:rPr lang="en" sz="1250">
                <a:solidFill>
                  <a:srgbClr val="000000"/>
                </a:solidFill>
                <a:highlight>
                  <a:srgbClr val="FFFFFF"/>
                </a:highlight>
                <a:latin typeface="Arial"/>
                <a:ea typeface="Arial"/>
                <a:cs typeface="Arial"/>
                <a:sym typeface="Arial"/>
              </a:rPr>
              <a:t>offer a low-cost method of conducting science investigations.</a:t>
            </a:r>
            <a:endParaRPr sz="1250">
              <a:solidFill>
                <a:srgbClr val="000000"/>
              </a:solidFill>
              <a:highlight>
                <a:srgbClr val="FFFFFF"/>
              </a:highlight>
              <a:latin typeface="Arial"/>
              <a:ea typeface="Arial"/>
              <a:cs typeface="Arial"/>
              <a:sym typeface="Arial"/>
            </a:endParaRPr>
          </a:p>
          <a:p>
            <a:pPr indent="-228600" lvl="0" marL="914400" rtl="0" algn="l">
              <a:spcBef>
                <a:spcPts val="1200"/>
              </a:spcBef>
              <a:spcAft>
                <a:spcPts val="0"/>
              </a:spcAft>
              <a:buNone/>
            </a:pPr>
            <a:r>
              <a:rPr lang="en" sz="700">
                <a:solidFill>
                  <a:srgbClr val="000000"/>
                </a:solidFill>
                <a:latin typeface="Times New Roman"/>
                <a:ea typeface="Times New Roman"/>
                <a:cs typeface="Times New Roman"/>
                <a:sym typeface="Times New Roman"/>
              </a:rPr>
              <a:t>	&gt;</a:t>
            </a:r>
            <a:r>
              <a:rPr lang="en" sz="1250">
                <a:solidFill>
                  <a:srgbClr val="000000"/>
                </a:solidFill>
                <a:highlight>
                  <a:srgbClr val="FFFFFF"/>
                </a:highlight>
                <a:latin typeface="Arial"/>
                <a:ea typeface="Arial"/>
                <a:cs typeface="Arial"/>
                <a:sym typeface="Arial"/>
              </a:rPr>
              <a:t>provide a stable platform for longer flight durations.</a:t>
            </a:r>
            <a:endParaRPr sz="1250">
              <a:solidFill>
                <a:srgbClr val="000000"/>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250">
              <a:solidFill>
                <a:srgbClr val="111111"/>
              </a:solidFill>
              <a:highlight>
                <a:srgbClr val="FFFFFF"/>
              </a:highlight>
            </a:endParaRPr>
          </a:p>
          <a:p>
            <a:pPr indent="0" lvl="0" marL="0" rtl="0" algn="l">
              <a:spcBef>
                <a:spcPts val="12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265500" y="1718250"/>
            <a:ext cx="4045200" cy="170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WHAT YOU </a:t>
            </a:r>
            <a:endParaRPr sz="2900"/>
          </a:p>
          <a:p>
            <a:pPr indent="0" lvl="0" marL="0" rtl="0" algn="ctr">
              <a:spcBef>
                <a:spcPts val="0"/>
              </a:spcBef>
              <a:spcAft>
                <a:spcPts val="0"/>
              </a:spcAft>
              <a:buNone/>
            </a:pPr>
            <a:r>
              <a:rPr lang="en" sz="2900"/>
              <a:t>ARE GOING TO SEE IN THIS SLIDE:</a:t>
            </a:r>
            <a:endParaRPr sz="2700"/>
          </a:p>
        </p:txBody>
      </p:sp>
      <p:sp>
        <p:nvSpPr>
          <p:cNvPr id="80" name="Google Shape;80;p15"/>
          <p:cNvSpPr txBox="1"/>
          <p:nvPr>
            <p:ph idx="2" type="body"/>
          </p:nvPr>
        </p:nvSpPr>
        <p:spPr>
          <a:xfrm>
            <a:off x="4939500" y="724200"/>
            <a:ext cx="3837000" cy="3695100"/>
          </a:xfrm>
          <a:prstGeom prst="rect">
            <a:avLst/>
          </a:prstGeom>
          <a:noFill/>
        </p:spPr>
        <p:txBody>
          <a:bodyPr anchorCtr="0" anchor="ctr" bIns="91425" lIns="91425" spcFirstLastPara="1" rIns="91425" wrap="square" tIns="91425">
            <a:noAutofit/>
          </a:bodyPr>
          <a:lstStyle/>
          <a:p>
            <a:pPr indent="-342900" lvl="0" marL="457200" rtl="0" algn="l">
              <a:spcBef>
                <a:spcPts val="0"/>
              </a:spcBef>
              <a:spcAft>
                <a:spcPts val="0"/>
              </a:spcAft>
              <a:buClr>
                <a:srgbClr val="111111"/>
              </a:buClr>
              <a:buSzPts val="1800"/>
              <a:buChar char="●"/>
            </a:pPr>
            <a:r>
              <a:rPr b="1" lang="en">
                <a:solidFill>
                  <a:srgbClr val="111111"/>
                </a:solidFill>
              </a:rPr>
              <a:t>PAYLOADS</a:t>
            </a:r>
            <a:endParaRPr b="1">
              <a:solidFill>
                <a:srgbClr val="111111"/>
              </a:solidFill>
            </a:endParaRPr>
          </a:p>
          <a:p>
            <a:pPr indent="-342900" lvl="0" marL="457200" rtl="0" algn="l">
              <a:spcBef>
                <a:spcPts val="1600"/>
              </a:spcBef>
              <a:spcAft>
                <a:spcPts val="0"/>
              </a:spcAft>
              <a:buClr>
                <a:srgbClr val="111111"/>
              </a:buClr>
              <a:buSzPts val="1800"/>
              <a:buChar char="●"/>
            </a:pPr>
            <a:r>
              <a:rPr b="1" lang="en">
                <a:solidFill>
                  <a:srgbClr val="111111"/>
                </a:solidFill>
              </a:rPr>
              <a:t>CHALLENGES FACED</a:t>
            </a:r>
            <a:endParaRPr b="1">
              <a:solidFill>
                <a:srgbClr val="111111"/>
              </a:solidFill>
            </a:endParaRPr>
          </a:p>
          <a:p>
            <a:pPr indent="-342900" lvl="0" marL="457200" rtl="0" algn="l">
              <a:spcBef>
                <a:spcPts val="1600"/>
              </a:spcBef>
              <a:spcAft>
                <a:spcPts val="0"/>
              </a:spcAft>
              <a:buClr>
                <a:srgbClr val="111111"/>
              </a:buClr>
              <a:buSzPts val="1800"/>
              <a:buChar char="●"/>
            </a:pPr>
            <a:r>
              <a:rPr b="1" lang="en">
                <a:solidFill>
                  <a:srgbClr val="000000"/>
                </a:solidFill>
                <a:latin typeface="Arial"/>
                <a:ea typeface="Arial"/>
                <a:cs typeface="Arial"/>
                <a:sym typeface="Arial"/>
              </a:rPr>
              <a:t>TRAVELLING LOC</a:t>
            </a:r>
            <a:r>
              <a:rPr b="1" lang="en">
                <a:solidFill>
                  <a:srgbClr val="000000"/>
                </a:solidFill>
                <a:latin typeface="Arial"/>
                <a:ea typeface="Arial"/>
                <a:cs typeface="Arial"/>
                <a:sym typeface="Arial"/>
              </a:rPr>
              <a:t>ATIONS AND </a:t>
            </a:r>
            <a:r>
              <a:rPr b="1" lang="en">
                <a:solidFill>
                  <a:srgbClr val="000000"/>
                </a:solidFill>
                <a:latin typeface="Arial"/>
                <a:ea typeface="Arial"/>
                <a:cs typeface="Arial"/>
                <a:sym typeface="Arial"/>
              </a:rPr>
              <a:t>TEMPERATURES</a:t>
            </a:r>
            <a:endParaRPr b="1">
              <a:solidFill>
                <a:srgbClr val="000000"/>
              </a:solidFill>
              <a:latin typeface="Arial"/>
              <a:ea typeface="Arial"/>
              <a:cs typeface="Arial"/>
              <a:sym typeface="Arial"/>
            </a:endParaRPr>
          </a:p>
          <a:p>
            <a:pPr indent="-342900" lvl="0" marL="457200" rtl="0" algn="l">
              <a:spcBef>
                <a:spcPts val="1600"/>
              </a:spcBef>
              <a:spcAft>
                <a:spcPts val="0"/>
              </a:spcAft>
              <a:buClr>
                <a:srgbClr val="000000"/>
              </a:buClr>
              <a:buSzPts val="1800"/>
              <a:buFont typeface="Arial"/>
              <a:buChar char="●"/>
            </a:pPr>
            <a:r>
              <a:rPr b="1" lang="en">
                <a:solidFill>
                  <a:srgbClr val="000000"/>
                </a:solidFill>
                <a:latin typeface="Arial"/>
                <a:ea typeface="Arial"/>
                <a:cs typeface="Arial"/>
                <a:sym typeface="Arial"/>
              </a:rPr>
              <a:t>MATERIALS USED</a:t>
            </a:r>
            <a:endParaRPr b="1">
              <a:solidFill>
                <a:srgbClr val="000000"/>
              </a:solidFill>
              <a:latin typeface="Arial"/>
              <a:ea typeface="Arial"/>
              <a:cs typeface="Arial"/>
              <a:sym typeface="Arial"/>
            </a:endParaRPr>
          </a:p>
          <a:p>
            <a:pPr indent="-342900" lvl="0" marL="457200" rtl="0" algn="l">
              <a:spcBef>
                <a:spcPts val="1600"/>
              </a:spcBef>
              <a:spcAft>
                <a:spcPts val="0"/>
              </a:spcAft>
              <a:buClr>
                <a:srgbClr val="111111"/>
              </a:buClr>
              <a:buSzPts val="1800"/>
              <a:buFont typeface="Arial"/>
              <a:buChar char="●"/>
            </a:pPr>
            <a:r>
              <a:rPr b="1" lang="en" sz="1250">
                <a:solidFill>
                  <a:srgbClr val="111111"/>
                </a:solidFill>
                <a:highlight>
                  <a:srgbClr val="FFFFFF"/>
                </a:highlight>
                <a:latin typeface="Arial"/>
                <a:ea typeface="Arial"/>
                <a:cs typeface="Arial"/>
                <a:sym typeface="Arial"/>
              </a:rPr>
              <a:t>SEPARATION OF PAYLOADS(NEW METHOD)</a:t>
            </a:r>
            <a:endParaRPr b="1">
              <a:solidFill>
                <a:srgbClr val="11111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145000" y="68600"/>
            <a:ext cx="8222100" cy="1012800"/>
          </a:xfrm>
          <a:prstGeom prst="rect">
            <a:avLst/>
          </a:prstGeom>
        </p:spPr>
        <p:txBody>
          <a:bodyPr anchorCtr="0" anchor="ctr" bIns="91425" lIns="91425" spcFirstLastPara="1" rIns="91425" wrap="square" tIns="91425">
            <a:noAutofit/>
          </a:bodyPr>
          <a:lstStyle/>
          <a:p>
            <a:pPr indent="-342900" lvl="0" marL="457200" rtl="0" algn="l">
              <a:lnSpc>
                <a:spcPct val="115000"/>
              </a:lnSpc>
              <a:spcBef>
                <a:spcPts val="0"/>
              </a:spcBef>
              <a:spcAft>
                <a:spcPts val="1600"/>
              </a:spcAft>
              <a:buClr>
                <a:srgbClr val="111111"/>
              </a:buClr>
              <a:buSzPts val="1800"/>
              <a:buChar char="●"/>
            </a:pPr>
            <a:r>
              <a:rPr b="1" lang="en" sz="1800">
                <a:solidFill>
                  <a:srgbClr val="111111"/>
                </a:solidFill>
              </a:rPr>
              <a:t>PAYLOADS</a:t>
            </a:r>
            <a:endParaRPr/>
          </a:p>
        </p:txBody>
      </p:sp>
      <p:sp>
        <p:nvSpPr>
          <p:cNvPr id="86" name="Google Shape;86;p16"/>
          <p:cNvSpPr txBox="1"/>
          <p:nvPr/>
        </p:nvSpPr>
        <p:spPr>
          <a:xfrm>
            <a:off x="454950" y="804275"/>
            <a:ext cx="8391300" cy="236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250"/>
              <a:t>The payloads include scientific experiments on organisms, equipment to study radiation, temperature, </a:t>
            </a:r>
            <a:r>
              <a:rPr lang="en" sz="1250"/>
              <a:t>ultraviolet</a:t>
            </a:r>
            <a:r>
              <a:rPr lang="en" sz="1250"/>
              <a:t> radiation, and pressure. The balloon flights and experiments are logged by means of video devices and are tracked from the ground through multiple tracking devices.The following materials are going to be a </a:t>
            </a:r>
            <a:r>
              <a:rPr lang="en" sz="1250"/>
              <a:t>default configurations:</a:t>
            </a:r>
            <a:endParaRPr sz="1250"/>
          </a:p>
          <a:p>
            <a:pPr indent="-317500" lvl="0" marL="457200" rtl="0" algn="l">
              <a:lnSpc>
                <a:spcPct val="115000"/>
              </a:lnSpc>
              <a:spcBef>
                <a:spcPts val="1200"/>
              </a:spcBef>
              <a:spcAft>
                <a:spcPts val="0"/>
              </a:spcAft>
              <a:buSzPts val="1400"/>
              <a:buChar char="❖"/>
            </a:pPr>
            <a:r>
              <a:rPr lang="en" sz="700">
                <a:latin typeface="Times New Roman"/>
                <a:ea typeface="Times New Roman"/>
                <a:cs typeface="Times New Roman"/>
                <a:sym typeface="Times New Roman"/>
              </a:rPr>
              <a:t> </a:t>
            </a:r>
            <a:r>
              <a:rPr lang="en" sz="1250"/>
              <a:t>GPS(Global positioning system)</a:t>
            </a:r>
            <a:endParaRPr sz="1250"/>
          </a:p>
          <a:p>
            <a:pPr indent="-317500" lvl="0" marL="457200" rtl="0" algn="l">
              <a:lnSpc>
                <a:spcPct val="115000"/>
              </a:lnSpc>
              <a:spcBef>
                <a:spcPts val="0"/>
              </a:spcBef>
              <a:spcAft>
                <a:spcPts val="0"/>
              </a:spcAft>
              <a:buSzPts val="1400"/>
              <a:buChar char="❖"/>
            </a:pPr>
            <a:r>
              <a:rPr lang="en" sz="700">
                <a:latin typeface="Times New Roman"/>
                <a:ea typeface="Times New Roman"/>
                <a:cs typeface="Times New Roman"/>
                <a:sym typeface="Times New Roman"/>
              </a:rPr>
              <a:t>  </a:t>
            </a:r>
            <a:r>
              <a:rPr lang="en" sz="1250"/>
              <a:t>Camera</a:t>
            </a:r>
            <a:endParaRPr sz="1250"/>
          </a:p>
          <a:p>
            <a:pPr indent="-317500" lvl="0" marL="457200" rtl="0" algn="l">
              <a:lnSpc>
                <a:spcPct val="115000"/>
              </a:lnSpc>
              <a:spcBef>
                <a:spcPts val="0"/>
              </a:spcBef>
              <a:spcAft>
                <a:spcPts val="0"/>
              </a:spcAft>
              <a:buSzPts val="1400"/>
              <a:buChar char="❖"/>
            </a:pPr>
            <a:r>
              <a:rPr lang="en" sz="700">
                <a:latin typeface="Times New Roman"/>
                <a:ea typeface="Times New Roman"/>
                <a:cs typeface="Times New Roman"/>
                <a:sym typeface="Times New Roman"/>
              </a:rPr>
              <a:t>  </a:t>
            </a:r>
            <a:r>
              <a:rPr lang="en" sz="1250"/>
              <a:t>Working or research materials</a:t>
            </a:r>
            <a:endParaRPr sz="1250"/>
          </a:p>
          <a:p>
            <a:pPr indent="-317500" lvl="0" marL="457200" rtl="0" algn="l">
              <a:lnSpc>
                <a:spcPct val="115000"/>
              </a:lnSpc>
              <a:spcBef>
                <a:spcPts val="0"/>
              </a:spcBef>
              <a:spcAft>
                <a:spcPts val="0"/>
              </a:spcAft>
              <a:buSzPts val="1400"/>
              <a:buChar char="❖"/>
            </a:pPr>
            <a:r>
              <a:rPr lang="en" sz="700">
                <a:latin typeface="Times New Roman"/>
                <a:ea typeface="Times New Roman"/>
                <a:cs typeface="Times New Roman"/>
                <a:sym typeface="Times New Roman"/>
              </a:rPr>
              <a:t>  </a:t>
            </a:r>
            <a:r>
              <a:rPr lang="en" sz="1250"/>
              <a:t>Parachute </a:t>
            </a:r>
            <a:endParaRPr sz="1250"/>
          </a:p>
          <a:p>
            <a:pPr indent="0" lvl="0" marL="0" rtl="0" algn="l">
              <a:spcBef>
                <a:spcPts val="1200"/>
              </a:spcBef>
              <a:spcAft>
                <a:spcPts val="0"/>
              </a:spcAft>
              <a:buNone/>
            </a:pPr>
            <a:r>
              <a:t/>
            </a:r>
            <a:endParaRPr>
              <a:latin typeface="Roboto"/>
              <a:ea typeface="Roboto"/>
              <a:cs typeface="Roboto"/>
              <a:sym typeface="Roboto"/>
            </a:endParaRPr>
          </a:p>
        </p:txBody>
      </p:sp>
      <p:pic>
        <p:nvPicPr>
          <p:cNvPr id="87" name="Google Shape;87;p16"/>
          <p:cNvPicPr preferRelativeResize="0"/>
          <p:nvPr/>
        </p:nvPicPr>
        <p:blipFill>
          <a:blip r:embed="rId3">
            <a:alphaModFix/>
          </a:blip>
          <a:stretch>
            <a:fillRect/>
          </a:stretch>
        </p:blipFill>
        <p:spPr>
          <a:xfrm>
            <a:off x="152400" y="3324300"/>
            <a:ext cx="1806425" cy="1352925"/>
          </a:xfrm>
          <a:prstGeom prst="rect">
            <a:avLst/>
          </a:prstGeom>
          <a:noFill/>
          <a:ln>
            <a:noFill/>
          </a:ln>
        </p:spPr>
      </p:pic>
      <p:pic>
        <p:nvPicPr>
          <p:cNvPr id="88" name="Google Shape;88;p16"/>
          <p:cNvPicPr preferRelativeResize="0"/>
          <p:nvPr/>
        </p:nvPicPr>
        <p:blipFill>
          <a:blip r:embed="rId4">
            <a:alphaModFix/>
          </a:blip>
          <a:stretch>
            <a:fillRect/>
          </a:stretch>
        </p:blipFill>
        <p:spPr>
          <a:xfrm>
            <a:off x="2556350" y="2983727"/>
            <a:ext cx="1335638" cy="1693499"/>
          </a:xfrm>
          <a:prstGeom prst="rect">
            <a:avLst/>
          </a:prstGeom>
          <a:noFill/>
          <a:ln>
            <a:noFill/>
          </a:ln>
        </p:spPr>
      </p:pic>
      <p:pic>
        <p:nvPicPr>
          <p:cNvPr id="89" name="Google Shape;89;p16"/>
          <p:cNvPicPr preferRelativeResize="0"/>
          <p:nvPr/>
        </p:nvPicPr>
        <p:blipFill>
          <a:blip r:embed="rId5">
            <a:alphaModFix/>
          </a:blip>
          <a:stretch>
            <a:fillRect/>
          </a:stretch>
        </p:blipFill>
        <p:spPr>
          <a:xfrm>
            <a:off x="4338963" y="3010425"/>
            <a:ext cx="1971765" cy="1666799"/>
          </a:xfrm>
          <a:prstGeom prst="rect">
            <a:avLst/>
          </a:prstGeom>
          <a:noFill/>
          <a:ln>
            <a:noFill/>
          </a:ln>
        </p:spPr>
      </p:pic>
      <p:pic>
        <p:nvPicPr>
          <p:cNvPr id="90" name="Google Shape;90;p16"/>
          <p:cNvPicPr preferRelativeResize="0"/>
          <p:nvPr/>
        </p:nvPicPr>
        <p:blipFill>
          <a:blip r:embed="rId6">
            <a:alphaModFix/>
          </a:blip>
          <a:stretch>
            <a:fillRect/>
          </a:stretch>
        </p:blipFill>
        <p:spPr>
          <a:xfrm>
            <a:off x="6757700" y="2853476"/>
            <a:ext cx="1666800" cy="1823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p:nvPr/>
        </p:nvSpPr>
        <p:spPr>
          <a:xfrm>
            <a:off x="340934" y="21990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96" name="Google Shape;96;p17"/>
          <p:cNvSpPr txBox="1"/>
          <p:nvPr>
            <p:ph idx="4294967295" type="body"/>
          </p:nvPr>
        </p:nvSpPr>
        <p:spPr>
          <a:xfrm>
            <a:off x="340923" y="2336550"/>
            <a:ext cx="14556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rPr>
              <a:t>CAMERA</a:t>
            </a:r>
            <a:endParaRPr>
              <a:solidFill>
                <a:schemeClr val="lt1"/>
              </a:solidFill>
            </a:endParaRPr>
          </a:p>
        </p:txBody>
      </p:sp>
      <p:grpSp>
        <p:nvGrpSpPr>
          <p:cNvPr id="97" name="Google Shape;97;p17"/>
          <p:cNvGrpSpPr/>
          <p:nvPr/>
        </p:nvGrpSpPr>
        <p:grpSpPr>
          <a:xfrm>
            <a:off x="912820" y="1610215"/>
            <a:ext cx="198900" cy="593656"/>
            <a:chOff x="777447" y="1610215"/>
            <a:chExt cx="198900" cy="593656"/>
          </a:xfrm>
        </p:grpSpPr>
        <p:cxnSp>
          <p:nvCxnSpPr>
            <p:cNvPr id="98" name="Google Shape;98;p17"/>
            <p:cNvCxnSpPr/>
            <p:nvPr/>
          </p:nvCxnSpPr>
          <p:spPr>
            <a:xfrm>
              <a:off x="876909" y="1649171"/>
              <a:ext cx="0" cy="554700"/>
            </a:xfrm>
            <a:prstGeom prst="straightConnector1">
              <a:avLst/>
            </a:prstGeom>
            <a:noFill/>
            <a:ln cap="flat" cmpd="sng" w="9525">
              <a:solidFill>
                <a:schemeClr val="dk2"/>
              </a:solidFill>
              <a:prstDash val="solid"/>
              <a:round/>
              <a:headEnd len="sm" w="sm" type="none"/>
              <a:tailEnd len="sm" w="sm" type="none"/>
            </a:ln>
          </p:spPr>
        </p:cxnSp>
        <p:sp>
          <p:nvSpPr>
            <p:cNvPr id="99" name="Google Shape;99;p17"/>
            <p:cNvSpPr/>
            <p:nvPr/>
          </p:nvSpPr>
          <p:spPr>
            <a:xfrm>
              <a:off x="777447"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17"/>
          <p:cNvSpPr txBox="1"/>
          <p:nvPr>
            <p:ph idx="4294967295" type="body"/>
          </p:nvPr>
        </p:nvSpPr>
        <p:spPr>
          <a:xfrm>
            <a:off x="318375" y="374700"/>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LIGHTDOW 4000D</a:t>
            </a:r>
            <a:endParaRPr sz="1600"/>
          </a:p>
        </p:txBody>
      </p:sp>
      <p:sp>
        <p:nvSpPr>
          <p:cNvPr id="101" name="Google Shape;101;p17"/>
          <p:cNvSpPr/>
          <p:nvPr/>
        </p:nvSpPr>
        <p:spPr>
          <a:xfrm>
            <a:off x="1817054"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02" name="Google Shape;102;p17"/>
          <p:cNvSpPr txBox="1"/>
          <p:nvPr>
            <p:ph idx="4294967295" type="body"/>
          </p:nvPr>
        </p:nvSpPr>
        <p:spPr>
          <a:xfrm>
            <a:off x="2126317"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rPr>
              <a:t>GPS</a:t>
            </a:r>
            <a:endParaRPr>
              <a:solidFill>
                <a:schemeClr val="lt1"/>
              </a:solidFill>
            </a:endParaRPr>
          </a:p>
        </p:txBody>
      </p:sp>
      <p:grpSp>
        <p:nvGrpSpPr>
          <p:cNvPr id="103" name="Google Shape;103;p17"/>
          <p:cNvGrpSpPr/>
          <p:nvPr/>
        </p:nvGrpSpPr>
        <p:grpSpPr>
          <a:xfrm>
            <a:off x="2266282" y="2938958"/>
            <a:ext cx="198900" cy="593656"/>
            <a:chOff x="2223534" y="2938958"/>
            <a:chExt cx="198900" cy="593656"/>
          </a:xfrm>
        </p:grpSpPr>
        <p:cxnSp>
          <p:nvCxnSpPr>
            <p:cNvPr id="104" name="Google Shape;104;p17"/>
            <p:cNvCxnSpPr/>
            <p:nvPr/>
          </p:nvCxnSpPr>
          <p:spPr>
            <a:xfrm rot="10800000">
              <a:off x="2322997" y="2938958"/>
              <a:ext cx="0" cy="554700"/>
            </a:xfrm>
            <a:prstGeom prst="straightConnector1">
              <a:avLst/>
            </a:prstGeom>
            <a:noFill/>
            <a:ln cap="flat" cmpd="sng" w="9525">
              <a:solidFill>
                <a:schemeClr val="dk2"/>
              </a:solidFill>
              <a:prstDash val="solid"/>
              <a:round/>
              <a:headEnd len="sm" w="sm" type="none"/>
              <a:tailEnd len="sm" w="sm" type="none"/>
            </a:ln>
          </p:spPr>
        </p:cxnSp>
        <p:sp>
          <p:nvSpPr>
            <p:cNvPr id="105" name="Google Shape;105;p17"/>
            <p:cNvSpPr/>
            <p:nvPr/>
          </p:nvSpPr>
          <p:spPr>
            <a:xfrm flipH="1" rot="10800000">
              <a:off x="2223534" y="3333714"/>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17"/>
          <p:cNvSpPr txBox="1"/>
          <p:nvPr>
            <p:ph idx="4294967295" type="body"/>
          </p:nvPr>
        </p:nvSpPr>
        <p:spPr>
          <a:xfrm>
            <a:off x="1244337" y="3757725"/>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SPOT GEN 3</a:t>
            </a:r>
            <a:endParaRPr sz="1600"/>
          </a:p>
        </p:txBody>
      </p:sp>
      <p:sp>
        <p:nvSpPr>
          <p:cNvPr id="107" name="Google Shape;107;p17"/>
          <p:cNvSpPr/>
          <p:nvPr/>
        </p:nvSpPr>
        <p:spPr>
          <a:xfrm>
            <a:off x="347197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08" name="Google Shape;108;p17"/>
          <p:cNvSpPr txBox="1"/>
          <p:nvPr>
            <p:ph idx="4294967295" type="body"/>
          </p:nvPr>
        </p:nvSpPr>
        <p:spPr>
          <a:xfrm>
            <a:off x="3767750" y="2336550"/>
            <a:ext cx="1487100" cy="2352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lt1"/>
                </a:solidFill>
              </a:rPr>
              <a:t>PARACHUTE</a:t>
            </a:r>
            <a:endParaRPr sz="1600">
              <a:solidFill>
                <a:schemeClr val="lt1"/>
              </a:solidFill>
            </a:endParaRPr>
          </a:p>
        </p:txBody>
      </p:sp>
      <p:grpSp>
        <p:nvGrpSpPr>
          <p:cNvPr id="109" name="Google Shape;109;p17"/>
          <p:cNvGrpSpPr/>
          <p:nvPr/>
        </p:nvGrpSpPr>
        <p:grpSpPr>
          <a:xfrm>
            <a:off x="4058732" y="1610215"/>
            <a:ext cx="198900" cy="593656"/>
            <a:chOff x="3918084" y="1610215"/>
            <a:chExt cx="198900" cy="593656"/>
          </a:xfrm>
        </p:grpSpPr>
        <p:cxnSp>
          <p:nvCxnSpPr>
            <p:cNvPr id="110" name="Google Shape;110;p17"/>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111" name="Google Shape;111;p17"/>
            <p:cNvSpPr/>
            <p:nvPr/>
          </p:nvSpPr>
          <p:spPr>
            <a:xfrm>
              <a:off x="3918084"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17"/>
          <p:cNvSpPr txBox="1"/>
          <p:nvPr>
            <p:ph idx="4294967295" type="body"/>
          </p:nvPr>
        </p:nvSpPr>
        <p:spPr>
          <a:xfrm>
            <a:off x="3304094" y="374700"/>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350">
                <a:solidFill>
                  <a:srgbClr val="111111"/>
                </a:solidFill>
                <a:highlight>
                  <a:srgbClr val="FFFFFF"/>
                </a:highlight>
              </a:rPr>
              <a:t> </a:t>
            </a:r>
            <a:r>
              <a:rPr lang="en" sz="1350">
                <a:solidFill>
                  <a:srgbClr val="111111"/>
                </a:solidFill>
                <a:highlight>
                  <a:srgbClr val="FFFFFF"/>
                </a:highlight>
              </a:rPr>
              <a:t>BALLISTIC PARACHUTES</a:t>
            </a:r>
            <a:endParaRPr sz="1600"/>
          </a:p>
        </p:txBody>
      </p:sp>
      <p:sp>
        <p:nvSpPr>
          <p:cNvPr id="113" name="Google Shape;113;p17"/>
          <p:cNvSpPr/>
          <p:nvPr/>
        </p:nvSpPr>
        <p:spPr>
          <a:xfrm>
            <a:off x="512689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14" name="Google Shape;114;p17"/>
          <p:cNvSpPr txBox="1"/>
          <p:nvPr>
            <p:ph idx="4294967295" type="body"/>
          </p:nvPr>
        </p:nvSpPr>
        <p:spPr>
          <a:xfrm>
            <a:off x="5416700" y="2336550"/>
            <a:ext cx="15777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rPr>
              <a:t>PARACODE</a:t>
            </a:r>
            <a:endParaRPr>
              <a:solidFill>
                <a:schemeClr val="lt1"/>
              </a:solidFill>
            </a:endParaRPr>
          </a:p>
        </p:txBody>
      </p:sp>
      <p:grpSp>
        <p:nvGrpSpPr>
          <p:cNvPr id="115" name="Google Shape;115;p17"/>
          <p:cNvGrpSpPr/>
          <p:nvPr/>
        </p:nvGrpSpPr>
        <p:grpSpPr>
          <a:xfrm>
            <a:off x="5973070" y="2938958"/>
            <a:ext cx="198900" cy="593656"/>
            <a:chOff x="5958946" y="2938958"/>
            <a:chExt cx="198900" cy="593656"/>
          </a:xfrm>
        </p:grpSpPr>
        <p:cxnSp>
          <p:nvCxnSpPr>
            <p:cNvPr id="116" name="Google Shape;116;p17"/>
            <p:cNvCxnSpPr/>
            <p:nvPr/>
          </p:nvCxnSpPr>
          <p:spPr>
            <a:xfrm rot="10800000">
              <a:off x="6058409" y="2938958"/>
              <a:ext cx="0" cy="554700"/>
            </a:xfrm>
            <a:prstGeom prst="straightConnector1">
              <a:avLst/>
            </a:prstGeom>
            <a:noFill/>
            <a:ln cap="flat" cmpd="sng" w="9525">
              <a:solidFill>
                <a:schemeClr val="dk2"/>
              </a:solidFill>
              <a:prstDash val="solid"/>
              <a:round/>
              <a:headEnd len="sm" w="sm" type="none"/>
              <a:tailEnd len="sm" w="sm" type="none"/>
            </a:ln>
          </p:spPr>
        </p:cxnSp>
        <p:sp>
          <p:nvSpPr>
            <p:cNvPr id="117" name="Google Shape;117;p17"/>
            <p:cNvSpPr/>
            <p:nvPr/>
          </p:nvSpPr>
          <p:spPr>
            <a:xfrm flipH="1" rot="10800000">
              <a:off x="5958946" y="3333714"/>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17"/>
          <p:cNvSpPr txBox="1"/>
          <p:nvPr>
            <p:ph idx="4294967295" type="body"/>
          </p:nvPr>
        </p:nvSpPr>
        <p:spPr>
          <a:xfrm>
            <a:off x="5126902" y="3757725"/>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NEARLY 50ft</a:t>
            </a:r>
            <a:endParaRPr sz="1600"/>
          </a:p>
        </p:txBody>
      </p:sp>
      <p:sp>
        <p:nvSpPr>
          <p:cNvPr id="119" name="Google Shape;119;p17"/>
          <p:cNvSpPr/>
          <p:nvPr/>
        </p:nvSpPr>
        <p:spPr>
          <a:xfrm>
            <a:off x="678181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20" name="Google Shape;120;p17"/>
          <p:cNvSpPr txBox="1"/>
          <p:nvPr>
            <p:ph idx="4294967295" type="body"/>
          </p:nvPr>
        </p:nvSpPr>
        <p:spPr>
          <a:xfrm>
            <a:off x="7111512"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rPr>
              <a:t>PAYLOAD BOX</a:t>
            </a:r>
            <a:endParaRPr>
              <a:solidFill>
                <a:schemeClr val="lt1"/>
              </a:solidFill>
            </a:endParaRPr>
          </a:p>
        </p:txBody>
      </p:sp>
      <p:grpSp>
        <p:nvGrpSpPr>
          <p:cNvPr id="121" name="Google Shape;121;p17"/>
          <p:cNvGrpSpPr/>
          <p:nvPr/>
        </p:nvGrpSpPr>
        <p:grpSpPr>
          <a:xfrm>
            <a:off x="7669807" y="1610215"/>
            <a:ext cx="198900" cy="593656"/>
            <a:chOff x="3918084" y="1610215"/>
            <a:chExt cx="198900" cy="593656"/>
          </a:xfrm>
        </p:grpSpPr>
        <p:cxnSp>
          <p:nvCxnSpPr>
            <p:cNvPr id="122" name="Google Shape;122;p17"/>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123" name="Google Shape;123;p17"/>
            <p:cNvSpPr/>
            <p:nvPr/>
          </p:nvSpPr>
          <p:spPr>
            <a:xfrm>
              <a:off x="3918084" y="1610215"/>
              <a:ext cx="198900" cy="1989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7"/>
          <p:cNvSpPr txBox="1"/>
          <p:nvPr>
            <p:ph idx="4294967295" type="body"/>
          </p:nvPr>
        </p:nvSpPr>
        <p:spPr>
          <a:xfrm>
            <a:off x="6685975" y="374700"/>
            <a:ext cx="2242800" cy="1495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MADE OF CARBON FIBRE TO ENSURE FAA GUIDELINES WEIGHT AND SAFETY OF THE PAYLOADS</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CHALLENGES FACED </a:t>
            </a:r>
            <a:endParaRPr/>
          </a:p>
        </p:txBody>
      </p:sp>
      <p:sp>
        <p:nvSpPr>
          <p:cNvPr id="130" name="Google Shape;130;p18"/>
          <p:cNvSpPr txBox="1"/>
          <p:nvPr>
            <p:ph idx="1" type="body"/>
          </p:nvPr>
        </p:nvSpPr>
        <p:spPr>
          <a:xfrm>
            <a:off x="471900" y="1919075"/>
            <a:ext cx="7135800" cy="2710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250">
                <a:solidFill>
                  <a:srgbClr val="000000"/>
                </a:solidFill>
                <a:latin typeface="Arial"/>
                <a:ea typeface="Arial"/>
                <a:cs typeface="Arial"/>
                <a:sym typeface="Arial"/>
              </a:rPr>
              <a:t>CHALLENGES TO BE FACED:</a:t>
            </a:r>
            <a:endParaRPr b="1" sz="1250">
              <a:solidFill>
                <a:srgbClr val="000000"/>
              </a:solidFill>
              <a:latin typeface="Arial"/>
              <a:ea typeface="Arial"/>
              <a:cs typeface="Arial"/>
              <a:sym typeface="Arial"/>
            </a:endParaRPr>
          </a:p>
          <a:p>
            <a:pPr indent="0" lvl="0" marL="0" rtl="0" algn="l">
              <a:spcBef>
                <a:spcPts val="1200"/>
              </a:spcBef>
              <a:spcAft>
                <a:spcPts val="0"/>
              </a:spcAft>
              <a:buNone/>
            </a:pPr>
            <a:r>
              <a:rPr lang="en" sz="1250">
                <a:solidFill>
                  <a:srgbClr val="000000"/>
                </a:solidFill>
                <a:latin typeface="Arial"/>
                <a:ea typeface="Arial"/>
                <a:cs typeface="Arial"/>
                <a:sym typeface="Arial"/>
              </a:rPr>
              <a:t>                    	Though it as easy and cheapest way, it has some challenges as follows:</a:t>
            </a:r>
            <a:endParaRPr sz="1250">
              <a:solidFill>
                <a:srgbClr val="000000"/>
              </a:solidFill>
              <a:latin typeface="Arial"/>
              <a:ea typeface="Arial"/>
              <a:cs typeface="Arial"/>
              <a:sym typeface="Arial"/>
            </a:endParaRPr>
          </a:p>
          <a:p>
            <a:pPr indent="-228600" lvl="0" marL="0" rtl="0" algn="l">
              <a:spcBef>
                <a:spcPts val="1200"/>
              </a:spcBef>
              <a:spcAft>
                <a:spcPts val="0"/>
              </a:spcAft>
              <a:buNone/>
            </a:pPr>
            <a:r>
              <a:rPr lang="en" sz="1250">
                <a:solidFill>
                  <a:srgbClr val="000000"/>
                </a:solidFill>
                <a:latin typeface="Arial"/>
                <a:ea typeface="Arial"/>
                <a:cs typeface="Arial"/>
                <a:sym typeface="Arial"/>
              </a:rPr>
              <a:t>ü</a:t>
            </a:r>
            <a:r>
              <a:rPr lang="en" sz="700">
                <a:solidFill>
                  <a:srgbClr val="000000"/>
                </a:solidFill>
                <a:latin typeface="Times New Roman"/>
                <a:ea typeface="Times New Roman"/>
                <a:cs typeface="Times New Roman"/>
                <a:sym typeface="Times New Roman"/>
              </a:rPr>
              <a:t>  </a:t>
            </a:r>
            <a:r>
              <a:rPr lang="en" sz="1250">
                <a:solidFill>
                  <a:srgbClr val="000000"/>
                </a:solidFill>
                <a:latin typeface="Arial"/>
                <a:ea typeface="Arial"/>
                <a:cs typeface="Arial"/>
                <a:sym typeface="Arial"/>
              </a:rPr>
              <a:t>surviving the mechanical rigors of the flight such as potential jet stream turbulence on ascent, fall-induced turbulence during the descent, and a parachute landing.</a:t>
            </a:r>
            <a:endParaRPr sz="1250">
              <a:solidFill>
                <a:srgbClr val="000000"/>
              </a:solidFill>
              <a:latin typeface="Arial"/>
              <a:ea typeface="Arial"/>
              <a:cs typeface="Arial"/>
              <a:sym typeface="Arial"/>
            </a:endParaRPr>
          </a:p>
          <a:p>
            <a:pPr indent="-228600" lvl="0" marL="0" rtl="0" algn="l">
              <a:spcBef>
                <a:spcPts val="1200"/>
              </a:spcBef>
              <a:spcAft>
                <a:spcPts val="0"/>
              </a:spcAft>
              <a:buNone/>
            </a:pPr>
            <a:r>
              <a:rPr lang="en" sz="1250">
                <a:solidFill>
                  <a:srgbClr val="000000"/>
                </a:solidFill>
                <a:latin typeface="Arial"/>
                <a:ea typeface="Arial"/>
                <a:cs typeface="Arial"/>
                <a:sym typeface="Arial"/>
              </a:rPr>
              <a:t>ü</a:t>
            </a:r>
            <a:r>
              <a:rPr lang="en" sz="700">
                <a:solidFill>
                  <a:srgbClr val="000000"/>
                </a:solidFill>
                <a:latin typeface="Times New Roman"/>
                <a:ea typeface="Times New Roman"/>
                <a:cs typeface="Times New Roman"/>
                <a:sym typeface="Times New Roman"/>
              </a:rPr>
              <a:t>  </a:t>
            </a:r>
            <a:r>
              <a:rPr lang="en" sz="1250">
                <a:solidFill>
                  <a:srgbClr val="000000"/>
                </a:solidFill>
                <a:latin typeface="Arial"/>
                <a:ea typeface="Arial"/>
                <a:cs typeface="Arial"/>
                <a:sym typeface="Arial"/>
              </a:rPr>
              <a:t>operating successfully in the harsh conditions of </a:t>
            </a:r>
            <a:r>
              <a:rPr lang="en" sz="1250">
                <a:solidFill>
                  <a:srgbClr val="000000"/>
                </a:solidFill>
                <a:latin typeface="Arial"/>
                <a:ea typeface="Arial"/>
                <a:cs typeface="Arial"/>
                <a:sym typeface="Arial"/>
              </a:rPr>
              <a:t>near space</a:t>
            </a:r>
            <a:r>
              <a:rPr lang="en" sz="1250">
                <a:solidFill>
                  <a:srgbClr val="000000"/>
                </a:solidFill>
                <a:latin typeface="Arial"/>
                <a:ea typeface="Arial"/>
                <a:cs typeface="Arial"/>
                <a:sym typeface="Arial"/>
              </a:rPr>
              <a:t> including low pressure, low temperature, and high cosmic radiation levels.</a:t>
            </a:r>
            <a:endParaRPr sz="1250">
              <a:solidFill>
                <a:srgbClr val="000000"/>
              </a:solidFill>
              <a:latin typeface="Arial"/>
              <a:ea typeface="Arial"/>
              <a:cs typeface="Arial"/>
              <a:sym typeface="Arial"/>
            </a:endParaRPr>
          </a:p>
          <a:p>
            <a:pPr indent="-228600" lvl="0" marL="0" rtl="0" algn="l">
              <a:spcBef>
                <a:spcPts val="1200"/>
              </a:spcBef>
              <a:spcAft>
                <a:spcPts val="0"/>
              </a:spcAft>
              <a:buNone/>
            </a:pPr>
            <a:r>
              <a:rPr lang="en" sz="1250">
                <a:solidFill>
                  <a:srgbClr val="000000"/>
                </a:solidFill>
                <a:latin typeface="Arial"/>
                <a:ea typeface="Arial"/>
                <a:cs typeface="Arial"/>
                <a:sym typeface="Arial"/>
              </a:rPr>
              <a:t>ü</a:t>
            </a:r>
            <a:r>
              <a:rPr lang="en" sz="700">
                <a:solidFill>
                  <a:srgbClr val="000000"/>
                </a:solidFill>
                <a:latin typeface="Times New Roman"/>
                <a:ea typeface="Times New Roman"/>
                <a:cs typeface="Times New Roman"/>
                <a:sym typeface="Times New Roman"/>
              </a:rPr>
              <a:t>  </a:t>
            </a:r>
            <a:r>
              <a:rPr lang="en" sz="1250">
                <a:solidFill>
                  <a:srgbClr val="000000"/>
                </a:solidFill>
                <a:latin typeface="Arial"/>
                <a:ea typeface="Arial"/>
                <a:cs typeface="Arial"/>
                <a:sym typeface="Arial"/>
              </a:rPr>
              <a:t>Tracking the flight using GPS-enabled system.</a:t>
            </a:r>
            <a:endParaRPr sz="1250">
              <a:solidFill>
                <a:srgbClr val="000000"/>
              </a:solidFill>
              <a:latin typeface="Arial"/>
              <a:ea typeface="Arial"/>
              <a:cs typeface="Arial"/>
              <a:sym typeface="Arial"/>
            </a:endParaRPr>
          </a:p>
          <a:p>
            <a:pPr indent="-228600" lvl="0" marL="0" rtl="0" algn="l">
              <a:spcBef>
                <a:spcPts val="1200"/>
              </a:spcBef>
              <a:spcAft>
                <a:spcPts val="0"/>
              </a:spcAft>
              <a:buNone/>
            </a:pPr>
            <a:r>
              <a:rPr lang="en" sz="1250">
                <a:solidFill>
                  <a:srgbClr val="000000"/>
                </a:solidFill>
                <a:latin typeface="Arial"/>
                <a:ea typeface="Arial"/>
                <a:cs typeface="Arial"/>
                <a:sym typeface="Arial"/>
              </a:rPr>
              <a:t>ü</a:t>
            </a:r>
            <a:r>
              <a:rPr lang="en" sz="700">
                <a:solidFill>
                  <a:srgbClr val="000000"/>
                </a:solidFill>
                <a:latin typeface="Times New Roman"/>
                <a:ea typeface="Times New Roman"/>
                <a:cs typeface="Times New Roman"/>
                <a:sym typeface="Times New Roman"/>
              </a:rPr>
              <a:t>  </a:t>
            </a:r>
            <a:r>
              <a:rPr lang="en" sz="1250">
                <a:solidFill>
                  <a:srgbClr val="000000"/>
                </a:solidFill>
                <a:latin typeface="Arial"/>
                <a:ea typeface="Arial"/>
                <a:cs typeface="Arial"/>
                <a:sym typeface="Arial"/>
              </a:rPr>
              <a:t>recovering the payloads safely from all sorts of </a:t>
            </a:r>
            <a:r>
              <a:rPr i="1" lang="en" sz="1250">
                <a:solidFill>
                  <a:srgbClr val="000000"/>
                </a:solidFill>
                <a:latin typeface="Arial"/>
                <a:ea typeface="Arial"/>
                <a:cs typeface="Arial"/>
                <a:sym typeface="Arial"/>
              </a:rPr>
              <a:t>terrain</a:t>
            </a:r>
            <a:r>
              <a:rPr lang="en" sz="1250">
                <a:solidFill>
                  <a:srgbClr val="000000"/>
                </a:solidFill>
                <a:latin typeface="Arial"/>
                <a:ea typeface="Arial"/>
                <a:cs typeface="Arial"/>
                <a:sym typeface="Arial"/>
              </a:rPr>
              <a:t>, including </a:t>
            </a:r>
            <a:r>
              <a:rPr i="1" lang="en" sz="1250">
                <a:solidFill>
                  <a:srgbClr val="000000"/>
                </a:solidFill>
                <a:latin typeface="Arial"/>
                <a:ea typeface="Arial"/>
                <a:cs typeface="Arial"/>
                <a:sym typeface="Arial"/>
              </a:rPr>
              <a:t>trees</a:t>
            </a:r>
            <a:r>
              <a:rPr lang="en" sz="1250">
                <a:solidFill>
                  <a:srgbClr val="000000"/>
                </a:solidFill>
                <a:latin typeface="Arial"/>
                <a:ea typeface="Arial"/>
                <a:cs typeface="Arial"/>
                <a:sym typeface="Arial"/>
              </a:rPr>
              <a:t>, </a:t>
            </a:r>
            <a:r>
              <a:rPr i="1" lang="en" sz="1250">
                <a:solidFill>
                  <a:srgbClr val="000000"/>
                </a:solidFill>
                <a:latin typeface="Arial"/>
                <a:ea typeface="Arial"/>
                <a:cs typeface="Arial"/>
                <a:sym typeface="Arial"/>
              </a:rPr>
              <a:t>tall crops</a:t>
            </a:r>
            <a:r>
              <a:rPr lang="en" sz="1250">
                <a:solidFill>
                  <a:srgbClr val="000000"/>
                </a:solidFill>
                <a:latin typeface="Arial"/>
                <a:ea typeface="Arial"/>
                <a:cs typeface="Arial"/>
                <a:sym typeface="Arial"/>
              </a:rPr>
              <a:t>, and open </a:t>
            </a:r>
            <a:r>
              <a:rPr i="1" lang="en" sz="1250">
                <a:solidFill>
                  <a:srgbClr val="000000"/>
                </a:solidFill>
                <a:latin typeface="Arial"/>
                <a:ea typeface="Arial"/>
                <a:cs typeface="Arial"/>
                <a:sym typeface="Arial"/>
              </a:rPr>
              <a:t>water</a:t>
            </a:r>
            <a:r>
              <a:rPr lang="en" sz="1250">
                <a:solidFill>
                  <a:srgbClr val="000000"/>
                </a:solidFill>
                <a:latin typeface="Arial"/>
                <a:ea typeface="Arial"/>
                <a:cs typeface="Arial"/>
                <a:sym typeface="Arial"/>
              </a:rPr>
              <a:t> includes </a:t>
            </a:r>
            <a:r>
              <a:rPr i="1" lang="en" sz="1250">
                <a:solidFill>
                  <a:srgbClr val="000000"/>
                </a:solidFill>
                <a:latin typeface="Arial"/>
                <a:ea typeface="Arial"/>
                <a:cs typeface="Arial"/>
                <a:sym typeface="Arial"/>
              </a:rPr>
              <a:t>power lines</a:t>
            </a:r>
            <a:r>
              <a:rPr lang="en" sz="1250">
                <a:solidFill>
                  <a:srgbClr val="000000"/>
                </a:solidFill>
                <a:latin typeface="Arial"/>
                <a:ea typeface="Arial"/>
                <a:cs typeface="Arial"/>
                <a:sym typeface="Arial"/>
              </a:rPr>
              <a:t>. </a:t>
            </a:r>
            <a:endParaRPr sz="125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
        <p:nvSpPr>
          <p:cNvPr id="131" name="Google Shape;131;p18"/>
          <p:cNvSpPr txBox="1"/>
          <p:nvPr>
            <p:ph idx="2" type="body"/>
          </p:nvPr>
        </p:nvSpPr>
        <p:spPr>
          <a:xfrm>
            <a:off x="2995100" y="1992525"/>
            <a:ext cx="5699100" cy="307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highlight>
                  <a:srgbClr val="FFFF00"/>
                </a:highlight>
              </a:rPr>
              <a:t>HAB</a:t>
            </a:r>
            <a:endParaRPr b="1">
              <a:highlight>
                <a:srgbClr val="FFFF00"/>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9"/>
          <p:cNvSpPr txBox="1"/>
          <p:nvPr>
            <p:ph type="title"/>
          </p:nvPr>
        </p:nvSpPr>
        <p:spPr>
          <a:xfrm>
            <a:off x="0" y="0"/>
            <a:ext cx="8826600" cy="1348500"/>
          </a:xfrm>
          <a:prstGeom prst="rect">
            <a:avLst/>
          </a:prstGeom>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Clr>
                <a:srgbClr val="111111"/>
              </a:buClr>
              <a:buSzPts val="1800"/>
              <a:buChar char="●"/>
            </a:pPr>
            <a:r>
              <a:rPr b="1" lang="en">
                <a:solidFill>
                  <a:srgbClr val="000000"/>
                </a:solidFill>
                <a:latin typeface="Arial"/>
                <a:ea typeface="Arial"/>
                <a:cs typeface="Arial"/>
                <a:sym typeface="Arial"/>
              </a:rPr>
              <a:t>TRAVELLING LOCATIONS AND TEMPERATURES</a:t>
            </a:r>
            <a:endParaRPr b="1">
              <a:solidFill>
                <a:srgbClr val="000000"/>
              </a:solidFill>
              <a:latin typeface="Arial"/>
              <a:ea typeface="Arial"/>
              <a:cs typeface="Arial"/>
              <a:sym typeface="Arial"/>
            </a:endParaRPr>
          </a:p>
          <a:p>
            <a:pPr indent="0" lvl="0" marL="0" rtl="0" algn="l">
              <a:spcBef>
                <a:spcPts val="1600"/>
              </a:spcBef>
              <a:spcAft>
                <a:spcPts val="0"/>
              </a:spcAft>
              <a:buNone/>
            </a:pPr>
            <a:r>
              <a:t/>
            </a:r>
            <a:endParaRPr/>
          </a:p>
        </p:txBody>
      </p:sp>
      <p:sp>
        <p:nvSpPr>
          <p:cNvPr id="137" name="Google Shape;137;p19"/>
          <p:cNvSpPr txBox="1"/>
          <p:nvPr/>
        </p:nvSpPr>
        <p:spPr>
          <a:xfrm>
            <a:off x="252750" y="884625"/>
            <a:ext cx="8378700" cy="2256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250"/>
              <a:t>TRAVELLING LOCATIONS AND </a:t>
            </a:r>
            <a:r>
              <a:rPr b="1" lang="en" sz="1250"/>
              <a:t>TEMPERATURES</a:t>
            </a:r>
            <a:r>
              <a:rPr b="1" lang="en" sz="1250"/>
              <a:t>:</a:t>
            </a:r>
            <a:endParaRPr b="1" sz="1250"/>
          </a:p>
          <a:p>
            <a:pPr indent="0" lvl="0" marL="0" rtl="0" algn="l">
              <a:lnSpc>
                <a:spcPct val="115000"/>
              </a:lnSpc>
              <a:spcBef>
                <a:spcPts val="1200"/>
              </a:spcBef>
              <a:spcAft>
                <a:spcPts val="0"/>
              </a:spcAft>
              <a:buNone/>
            </a:pPr>
            <a:r>
              <a:rPr lang="en" sz="1250"/>
              <a:t>        	The balloons ascend through the Tropopause then into the Stratosphere. The Tropopause is the area between the Troposphere and the Stratosphere. The Troposphere starts about 6km and continues until about </a:t>
            </a:r>
            <a:r>
              <a:rPr b="1" lang="en" sz="1250"/>
              <a:t>12km</a:t>
            </a:r>
            <a:r>
              <a:rPr lang="en" sz="1250"/>
              <a:t>, with temperatures ranging from </a:t>
            </a:r>
            <a:r>
              <a:rPr b="1" lang="en" sz="1250"/>
              <a:t>62°F to -60°F</a:t>
            </a:r>
            <a:r>
              <a:rPr lang="en" sz="1250"/>
              <a:t>. The Tropopause is the boundary separating the lower layer of the atmosphere (</a:t>
            </a:r>
            <a:r>
              <a:rPr b="1" lang="en" sz="1250"/>
              <a:t>troposphere</a:t>
            </a:r>
            <a:r>
              <a:rPr lang="en" sz="1250"/>
              <a:t>). The altitude of the tropopause varies according to sea-surface temperature and season, but also over shorter periods, from an average of </a:t>
            </a:r>
            <a:r>
              <a:rPr b="1" lang="en" sz="1250"/>
              <a:t>10–12 km </a:t>
            </a:r>
            <a:r>
              <a:rPr lang="en" sz="1250"/>
              <a:t>over the North and South poles to </a:t>
            </a:r>
            <a:r>
              <a:rPr b="1" lang="en" sz="1250"/>
              <a:t>17 km over the equator</a:t>
            </a:r>
            <a:r>
              <a:rPr lang="en" sz="1250"/>
              <a:t>. </a:t>
            </a:r>
            <a:endParaRPr sz="1250"/>
          </a:p>
          <a:p>
            <a:pPr indent="0" lvl="0" marL="0" rtl="0" algn="l">
              <a:spcBef>
                <a:spcPts val="1200"/>
              </a:spcBef>
              <a:spcAft>
                <a:spcPts val="0"/>
              </a:spcAft>
              <a:buNone/>
            </a:pPr>
            <a:r>
              <a:t/>
            </a:r>
            <a:endParaRPr>
              <a:latin typeface="Roboto"/>
              <a:ea typeface="Roboto"/>
              <a:cs typeface="Roboto"/>
              <a:sym typeface="Roboto"/>
            </a:endParaRPr>
          </a:p>
        </p:txBody>
      </p:sp>
      <p:pic>
        <p:nvPicPr>
          <p:cNvPr id="138" name="Google Shape;138;p19"/>
          <p:cNvPicPr preferRelativeResize="0"/>
          <p:nvPr/>
        </p:nvPicPr>
        <p:blipFill>
          <a:blip r:embed="rId3">
            <a:alphaModFix/>
          </a:blip>
          <a:stretch>
            <a:fillRect/>
          </a:stretch>
        </p:blipFill>
        <p:spPr>
          <a:xfrm>
            <a:off x="4201075" y="2439050"/>
            <a:ext cx="4625526" cy="2526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0"/>
          <p:cNvSpPr txBox="1"/>
          <p:nvPr>
            <p:ph type="title"/>
          </p:nvPr>
        </p:nvSpPr>
        <p:spPr>
          <a:xfrm>
            <a:off x="82900" y="218550"/>
            <a:ext cx="8826600" cy="602700"/>
          </a:xfrm>
          <a:prstGeom prst="rect">
            <a:avLst/>
          </a:prstGeom>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Font typeface="Arial"/>
              <a:buChar char="●"/>
            </a:pPr>
            <a:r>
              <a:rPr b="1" lang="en">
                <a:solidFill>
                  <a:srgbClr val="000000"/>
                </a:solidFill>
                <a:latin typeface="Arial"/>
                <a:ea typeface="Arial"/>
                <a:cs typeface="Arial"/>
                <a:sym typeface="Arial"/>
              </a:rPr>
              <a:t>MATERIALS USED</a:t>
            </a:r>
            <a:endParaRPr b="1">
              <a:solidFill>
                <a:srgbClr val="000000"/>
              </a:solidFill>
              <a:latin typeface="Arial"/>
              <a:ea typeface="Arial"/>
              <a:cs typeface="Arial"/>
              <a:sym typeface="Arial"/>
            </a:endParaRPr>
          </a:p>
          <a:p>
            <a:pPr indent="0" lvl="0" marL="0" rtl="0" algn="l">
              <a:spcBef>
                <a:spcPts val="1600"/>
              </a:spcBef>
              <a:spcAft>
                <a:spcPts val="0"/>
              </a:spcAft>
              <a:buNone/>
            </a:pPr>
            <a:r>
              <a:t/>
            </a:r>
            <a:endParaRPr/>
          </a:p>
        </p:txBody>
      </p:sp>
      <p:sp>
        <p:nvSpPr>
          <p:cNvPr id="144" name="Google Shape;144;p20"/>
          <p:cNvSpPr txBox="1"/>
          <p:nvPr/>
        </p:nvSpPr>
        <p:spPr>
          <a:xfrm>
            <a:off x="82900" y="716275"/>
            <a:ext cx="8593500" cy="171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250"/>
              <a:t>MATERIALS:</a:t>
            </a:r>
            <a:endParaRPr b="1" sz="1250"/>
          </a:p>
          <a:p>
            <a:pPr indent="0" lvl="0" marL="0" rtl="0" algn="l">
              <a:spcBef>
                <a:spcPts val="1200"/>
              </a:spcBef>
              <a:spcAft>
                <a:spcPts val="0"/>
              </a:spcAft>
              <a:buNone/>
            </a:pPr>
            <a:r>
              <a:rPr lang="en" sz="1250"/>
              <a:t>        	</a:t>
            </a:r>
            <a:r>
              <a:rPr lang="en" sz="1250">
                <a:highlight>
                  <a:srgbClr val="FFFFFF"/>
                </a:highlight>
              </a:rPr>
              <a:t>scientific balloons are constructed of polyethylene film; the same type material used for plastic bags. This material is only 0.002 centimetres (0.0008 inches) thick, about the same as an ordinary sandwich wrap. The film is cut into banana-peel shaped sections called gores and heat sealed together to form the balloon. These standard, zero-pressure, balloons are open to the atmosphere at the bottom to equalize the internal pressure with the surroundings. The balloon system includes the balloon, the parachute and a payload that holds instruments to conduct scientific measurements.</a:t>
            </a:r>
            <a:endParaRPr>
              <a:latin typeface="Roboto"/>
              <a:ea typeface="Roboto"/>
              <a:cs typeface="Roboto"/>
              <a:sym typeface="Roboto"/>
            </a:endParaRPr>
          </a:p>
        </p:txBody>
      </p:sp>
      <p:pic>
        <p:nvPicPr>
          <p:cNvPr id="145" name="Google Shape;145;p20"/>
          <p:cNvPicPr preferRelativeResize="0"/>
          <p:nvPr/>
        </p:nvPicPr>
        <p:blipFill>
          <a:blip r:embed="rId3">
            <a:alphaModFix/>
          </a:blip>
          <a:stretch>
            <a:fillRect/>
          </a:stretch>
        </p:blipFill>
        <p:spPr>
          <a:xfrm>
            <a:off x="152400" y="2430475"/>
            <a:ext cx="8163124" cy="25606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SEPARATION</a:t>
            </a:r>
            <a:r>
              <a:rPr lang="en"/>
              <a:t> OF PAYLOADS:</a:t>
            </a:r>
            <a:endParaRPr/>
          </a:p>
        </p:txBody>
      </p:sp>
      <p:sp>
        <p:nvSpPr>
          <p:cNvPr id="151" name="Google Shape;151;p21"/>
          <p:cNvSpPr txBox="1"/>
          <p:nvPr/>
        </p:nvSpPr>
        <p:spPr>
          <a:xfrm>
            <a:off x="176925" y="770900"/>
            <a:ext cx="8826600" cy="2247300"/>
          </a:xfrm>
          <a:prstGeom prst="rect">
            <a:avLst/>
          </a:prstGeom>
          <a:noFill/>
          <a:ln>
            <a:noFill/>
          </a:ln>
        </p:spPr>
        <p:txBody>
          <a:bodyPr anchorCtr="0" anchor="t" bIns="91425" lIns="91425" spcFirstLastPara="1" rIns="91425" wrap="square" tIns="91425">
            <a:spAutoFit/>
          </a:bodyPr>
          <a:lstStyle/>
          <a:p>
            <a:pPr indent="0" lvl="0" marL="0" marR="25400" rtl="0" algn="l">
              <a:lnSpc>
                <a:spcPct val="115000"/>
              </a:lnSpc>
              <a:spcBef>
                <a:spcPts val="200"/>
              </a:spcBef>
              <a:spcAft>
                <a:spcPts val="0"/>
              </a:spcAft>
              <a:buNone/>
            </a:pPr>
            <a:r>
              <a:rPr b="1" lang="en" sz="1250">
                <a:highlight>
                  <a:srgbClr val="FFFFFF"/>
                </a:highlight>
              </a:rPr>
              <a:t>SEPARATION</a:t>
            </a:r>
            <a:r>
              <a:rPr b="1" lang="en" sz="1250">
                <a:highlight>
                  <a:srgbClr val="FFFFFF"/>
                </a:highlight>
              </a:rPr>
              <a:t> OF PAYLOADS:</a:t>
            </a:r>
            <a:endParaRPr b="1" sz="1250">
              <a:highlight>
                <a:srgbClr val="FFFFFF"/>
              </a:highlight>
            </a:endParaRPr>
          </a:p>
          <a:p>
            <a:pPr indent="457200" lvl="0" marL="0" marR="25400" rtl="0" algn="l">
              <a:lnSpc>
                <a:spcPct val="115000"/>
              </a:lnSpc>
              <a:spcBef>
                <a:spcPts val="200"/>
              </a:spcBef>
              <a:spcAft>
                <a:spcPts val="0"/>
              </a:spcAft>
              <a:buNone/>
            </a:pPr>
            <a:r>
              <a:rPr lang="en" sz="1250">
                <a:highlight>
                  <a:srgbClr val="FFFFFF"/>
                </a:highlight>
              </a:rPr>
              <a:t>After the science measurements are complete, flight controllers send a radio command that separates the payload from the balloon. The payload floats back to the ground on a parachute where it can be retrieved and flown again. Payload separation creates a large tear in the balloon material, which releases any remaining helium. The balloon also falls to the ground, where it’s retrieved and discarded. The balloon and payload land approximately 45 minutes after separation.</a:t>
            </a:r>
            <a:endParaRPr sz="1250">
              <a:highlight>
                <a:srgbClr val="FFFFFF"/>
              </a:highlight>
            </a:endParaRPr>
          </a:p>
          <a:p>
            <a:pPr indent="0" lvl="0" marL="0" marR="25400" rtl="0" algn="l">
              <a:lnSpc>
                <a:spcPct val="115000"/>
              </a:lnSpc>
              <a:spcBef>
                <a:spcPts val="200"/>
              </a:spcBef>
              <a:spcAft>
                <a:spcPts val="0"/>
              </a:spcAft>
              <a:buNone/>
            </a:pPr>
            <a:r>
              <a:rPr b="1" i="1" lang="en" sz="1250">
                <a:highlight>
                  <a:srgbClr val="FFFF00"/>
                </a:highlight>
              </a:rPr>
              <a:t>We introduced a new </a:t>
            </a:r>
            <a:r>
              <a:rPr b="1" i="1" lang="en" sz="1250">
                <a:highlight>
                  <a:srgbClr val="FFFF00"/>
                </a:highlight>
              </a:rPr>
              <a:t>method</a:t>
            </a:r>
            <a:r>
              <a:rPr b="1" i="1" lang="en" sz="1250">
                <a:highlight>
                  <a:srgbClr val="FFFF00"/>
                </a:highlight>
              </a:rPr>
              <a:t> of using drone for a safe landing of our </a:t>
            </a:r>
            <a:r>
              <a:rPr b="1" i="1" lang="en" sz="1250">
                <a:highlight>
                  <a:srgbClr val="FFFF00"/>
                </a:highlight>
              </a:rPr>
              <a:t>payloads</a:t>
            </a:r>
            <a:r>
              <a:rPr b="1" i="1" lang="en" sz="1250">
                <a:highlight>
                  <a:srgbClr val="FFFF00"/>
                </a:highlight>
              </a:rPr>
              <a:t> more safely and in desired locations,which could reduce our </a:t>
            </a:r>
            <a:r>
              <a:rPr b="1" i="1" lang="en" sz="1250">
                <a:highlight>
                  <a:srgbClr val="FFFF00"/>
                </a:highlight>
              </a:rPr>
              <a:t>time</a:t>
            </a:r>
            <a:r>
              <a:rPr b="1" i="1" lang="en" sz="1250">
                <a:highlight>
                  <a:srgbClr val="FFFF00"/>
                </a:highlight>
              </a:rPr>
              <a:t> factor.As soon as it comes we can make an immediate launch of another HAB in instant an instant time.</a:t>
            </a:r>
            <a:endParaRPr b="1" i="1" sz="1250">
              <a:highlight>
                <a:srgbClr val="FFFF00"/>
              </a:highlight>
            </a:endParaRPr>
          </a:p>
          <a:p>
            <a:pPr indent="0" lvl="0" marL="0" rtl="0" algn="l">
              <a:spcBef>
                <a:spcPts val="200"/>
              </a:spcBef>
              <a:spcAft>
                <a:spcPts val="0"/>
              </a:spcAft>
              <a:buNone/>
            </a:pPr>
            <a:r>
              <a:t/>
            </a:r>
            <a:endParaRPr>
              <a:latin typeface="Roboto"/>
              <a:ea typeface="Roboto"/>
              <a:cs typeface="Roboto"/>
              <a:sym typeface="Roboto"/>
            </a:endParaRPr>
          </a:p>
        </p:txBody>
      </p:sp>
      <p:pic>
        <p:nvPicPr>
          <p:cNvPr id="152" name="Google Shape;152;p21"/>
          <p:cNvPicPr preferRelativeResize="0"/>
          <p:nvPr/>
        </p:nvPicPr>
        <p:blipFill>
          <a:blip r:embed="rId3">
            <a:alphaModFix/>
          </a:blip>
          <a:stretch>
            <a:fillRect/>
          </a:stretch>
        </p:blipFill>
        <p:spPr>
          <a:xfrm>
            <a:off x="746350" y="2955775"/>
            <a:ext cx="2429494" cy="1820501"/>
          </a:xfrm>
          <a:prstGeom prst="rect">
            <a:avLst/>
          </a:prstGeom>
          <a:noFill/>
          <a:ln>
            <a:noFill/>
          </a:ln>
        </p:spPr>
      </p:pic>
      <p:cxnSp>
        <p:nvCxnSpPr>
          <p:cNvPr id="153" name="Google Shape;153;p21"/>
          <p:cNvCxnSpPr/>
          <p:nvPr/>
        </p:nvCxnSpPr>
        <p:spPr>
          <a:xfrm>
            <a:off x="2388500" y="3980825"/>
            <a:ext cx="2793000" cy="0"/>
          </a:xfrm>
          <a:prstGeom prst="straightConnector1">
            <a:avLst/>
          </a:prstGeom>
          <a:noFill/>
          <a:ln cap="flat" cmpd="sng" w="76200">
            <a:solidFill>
              <a:srgbClr val="FF0000"/>
            </a:solidFill>
            <a:prstDash val="solid"/>
            <a:round/>
            <a:headEnd len="med" w="med" type="none"/>
            <a:tailEnd len="med" w="med" type="triangle"/>
          </a:ln>
        </p:spPr>
      </p:cxnSp>
      <p:sp>
        <p:nvSpPr>
          <p:cNvPr id="154" name="Google Shape;154;p21"/>
          <p:cNvSpPr txBox="1"/>
          <p:nvPr/>
        </p:nvSpPr>
        <p:spPr>
          <a:xfrm>
            <a:off x="5510000" y="3673025"/>
            <a:ext cx="3146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PAYLOADS IN BOX MADE OF CARBON FIBRE</a:t>
            </a:r>
            <a:endParaRPr b="1">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688F7"/>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